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34"/>
  </p:handoutMasterIdLst>
  <p:sldIdLst>
    <p:sldId id="256" r:id="rId2"/>
    <p:sldId id="288" r:id="rId3"/>
    <p:sldId id="304" r:id="rId4"/>
    <p:sldId id="305" r:id="rId5"/>
    <p:sldId id="257" r:id="rId6"/>
    <p:sldId id="258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84" r:id="rId19"/>
    <p:sldId id="285" r:id="rId20"/>
    <p:sldId id="289" r:id="rId21"/>
    <p:sldId id="290" r:id="rId22"/>
    <p:sldId id="292" r:id="rId23"/>
    <p:sldId id="293" r:id="rId24"/>
    <p:sldId id="295" r:id="rId25"/>
    <p:sldId id="294" r:id="rId26"/>
    <p:sldId id="303" r:id="rId27"/>
    <p:sldId id="302" r:id="rId28"/>
    <p:sldId id="296" r:id="rId29"/>
    <p:sldId id="297" r:id="rId30"/>
    <p:sldId id="298" r:id="rId31"/>
    <p:sldId id="300" r:id="rId32"/>
    <p:sldId id="301" r:id="rId33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C-4" initials="A" lastIdx="11" clrIdx="0">
    <p:extLst>
      <p:ext uri="{19B8F6BF-5375-455C-9EA6-DF929625EA0E}">
        <p15:presenceInfo xmlns:p15="http://schemas.microsoft.com/office/powerpoint/2012/main" userId="ACC-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ED6509-604C-45D7-80E4-47DF967A72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D749E-1B8C-4972-A400-2648F24EE6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ACAF-F37E-4DA5-BFA6-B2889382C67B}" type="datetimeFigureOut">
              <a:rPr lang="th-TH" smtClean="0"/>
              <a:t>10/08/67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A0E3C-0487-4295-8456-92E7FEA01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57C74-A491-48B4-ADB7-8E7407665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E4129-F660-41DB-98A3-233C363AAB6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9178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5A67-DBA6-47F2-9942-EB3882E6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4C-0908-4FF4-8D95-F4C34C519A63}" type="datetimeFigureOut">
              <a:rPr lang="th-TH" smtClean="0"/>
              <a:t>10/08/67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BD9F7-8EE1-4D6B-A1CF-C8D4F4F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318FA-B12C-47D3-B948-51B31728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91DC-FADD-48DE-8B2D-E3C99C8862BF}" type="slidenum">
              <a:rPr lang="th-TH" smtClean="0"/>
              <a:t>‹#›</a:t>
            </a:fld>
            <a:endParaRPr lang="th-T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89B51B-21CF-4869-85E1-736CDDCBBC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3314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172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FFFFFF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 userDrawn="1"/>
        </p:nvSpPr>
        <p:spPr>
          <a:xfrm>
            <a:off x="1182848" y="93878"/>
            <a:ext cx="108313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APP100 </a:t>
            </a:r>
            <a:r>
              <a:rPr lang="th-TH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การชำระหนี้ตามใบแจ้งหนี้-เลือก</a:t>
            </a:r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INVOICE </a:t>
            </a:r>
            <a:r>
              <a:rPr lang="th-TH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ที่ถึงกำหนดชำระ</a:t>
            </a:r>
            <a:b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 : INVOICE PAYMENT)</a:t>
            </a: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</a:rPr>
              <a:t>																						</a:t>
            </a:r>
            <a:endParaRPr lang="th-TH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B7388F-C100-46F5-9A92-53B09CCBE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1" r="882" b="-2648"/>
          <a:stretch/>
        </p:blipFill>
        <p:spPr>
          <a:xfrm>
            <a:off x="142614" y="93877"/>
            <a:ext cx="897621" cy="92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BBFED4-5AF1-4709-B8E6-ECB7C3BF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1967" t="33395" r="296" b="29786"/>
          <a:stretch/>
        </p:blipFill>
        <p:spPr>
          <a:xfrm>
            <a:off x="9303003" y="9218"/>
            <a:ext cx="2888032" cy="55913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429933"/>
            <a:ext cx="10600267" cy="33020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App100 </a:t>
            </a:r>
            <a:r>
              <a:rPr lang="th-TH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การชำระหนี้ตามใบแจ้งหนี้-เลือก</a:t>
            </a:r>
            <a: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Invoice </a:t>
            </a:r>
            <a:r>
              <a:rPr lang="th-TH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ที่ถึงกำหนดชำระ</a:t>
            </a:r>
            <a:b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5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 : invoice payment)</a:t>
            </a:r>
            <a:endParaRPr lang="th-TH" sz="5400" b="1" dirty="0">
              <a:solidFill>
                <a:schemeClr val="bg1"/>
              </a:solidFill>
              <a:latin typeface="AngsanaUPC" panose="02020603050405020304" pitchFamily="18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6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715" t="2058" r="30041" b="5945"/>
          <a:stretch/>
        </p:blipFill>
        <p:spPr>
          <a:xfrm>
            <a:off x="1198218" y="1379055"/>
            <a:ext cx="4162784" cy="53503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ounded Rectangular Callout 3"/>
          <p:cNvSpPr/>
          <p:nvPr/>
        </p:nvSpPr>
        <p:spPr>
          <a:xfrm>
            <a:off x="6831000" y="2620139"/>
            <a:ext cx="4478614" cy="908016"/>
          </a:xfrm>
          <a:prstGeom prst="wedgeRoundRectCallout">
            <a:avLst>
              <a:gd name="adj1" fmla="val -67431"/>
              <a:gd name="adj2" fmla="val -43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หา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ที่จะทำจ่ายแล้วกด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หรือดับเบิ้ลคลิก</a:t>
            </a:r>
          </a:p>
        </p:txBody>
      </p:sp>
      <p:sp>
        <p:nvSpPr>
          <p:cNvPr id="3" name="Rectangle 2"/>
          <p:cNvSpPr/>
          <p:nvPr/>
        </p:nvSpPr>
        <p:spPr>
          <a:xfrm>
            <a:off x="4454566" y="2071702"/>
            <a:ext cx="906436" cy="257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383632" y="6271121"/>
            <a:ext cx="625642" cy="348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5361002" y="213650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</a:p>
        </p:txBody>
      </p:sp>
      <p:sp>
        <p:nvSpPr>
          <p:cNvPr id="10" name="Up Ribbon 9"/>
          <p:cNvSpPr/>
          <p:nvPr/>
        </p:nvSpPr>
        <p:spPr>
          <a:xfrm>
            <a:off x="1696453" y="5831461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0832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23334" y="1287294"/>
            <a:ext cx="11124699" cy="5393055"/>
            <a:chOff x="183440" y="325868"/>
            <a:chExt cx="11096759" cy="63472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8968" t="-900" r="8891" b="6278"/>
            <a:stretch/>
          </p:blipFill>
          <p:spPr>
            <a:xfrm>
              <a:off x="183440" y="325868"/>
              <a:ext cx="11096759" cy="6347284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2382592" y="4468969"/>
              <a:ext cx="463640" cy="30909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10419009" y="2021982"/>
              <a:ext cx="450760" cy="334851"/>
            </a:xfrm>
            <a:prstGeom prst="lef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3992312" y="2021982"/>
              <a:ext cx="3654185" cy="1174018"/>
            </a:xfrm>
            <a:prstGeom prst="wedgeRoundRectCallout">
              <a:avLst>
                <a:gd name="adj1" fmla="val -4135"/>
                <a:gd name="adj2" fmla="val 7515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12.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สังเกตุช่อง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Document Type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เลือกประเภทของเอกสาร และใส่ตัวเลขในช่อง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Payment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โดยให้ใส่เลขลงไปก่อน 1 ตัว แล้วกด 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Save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เพื่อให้ระบบ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Run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เลขที่เอกสารให้ (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Payment = Legal Number) </a:t>
              </a:r>
              <a:endPara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65446" y="1820333"/>
            <a:ext cx="413530" cy="298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8884397" y="2663490"/>
            <a:ext cx="1684421" cy="312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3287737" y="4852288"/>
            <a:ext cx="1852863" cy="252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5852226" y="4088454"/>
            <a:ext cx="748281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</a:p>
        </p:txBody>
      </p:sp>
      <p:sp>
        <p:nvSpPr>
          <p:cNvPr id="14" name="Up Ribbon 13"/>
          <p:cNvSpPr/>
          <p:nvPr/>
        </p:nvSpPr>
        <p:spPr>
          <a:xfrm>
            <a:off x="1070246" y="1287294"/>
            <a:ext cx="1071821" cy="45953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2C5EA7-6FF6-4D55-BC43-4656C95960FB}"/>
              </a:ext>
            </a:extLst>
          </p:cNvPr>
          <p:cNvSpPr/>
          <p:nvPr/>
        </p:nvSpPr>
        <p:spPr>
          <a:xfrm>
            <a:off x="4241796" y="4546597"/>
            <a:ext cx="2065867" cy="305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74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778" t="8955" r="9028" b="7678"/>
          <a:stretch/>
        </p:blipFill>
        <p:spPr>
          <a:xfrm>
            <a:off x="713705" y="1328246"/>
            <a:ext cx="9279046" cy="535654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0006376" y="1859175"/>
            <a:ext cx="1893703" cy="1166288"/>
          </a:xfrm>
          <a:prstGeom prst="wedgeRoundRectCallout">
            <a:avLst>
              <a:gd name="adj1" fmla="val -59023"/>
              <a:gd name="adj2" fmla="val -181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13. เอาเลขที่ระบบ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Run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ในช่อง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Legal Number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มาใส่ในช่อง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payment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Save</a:t>
            </a:r>
            <a:endParaRPr lang="th-TH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Horizontal Scroll 4"/>
          <p:cNvSpPr/>
          <p:nvPr/>
        </p:nvSpPr>
        <p:spPr>
          <a:xfrm>
            <a:off x="5683041" y="5046796"/>
            <a:ext cx="5930721" cy="965916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**กรณีจ่ายชำระด้วยเช็คสามารถระบุเลขที่เช็คในช่อง</a:t>
            </a:r>
            <a:r>
              <a:rPr lang="en-US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Payment </a:t>
            </a:r>
            <a:r>
              <a:rPr lang="th-TH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ได้ **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269" y="4656310"/>
            <a:ext cx="1683198" cy="37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7477327" y="2262390"/>
            <a:ext cx="1840831" cy="38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8512934" y="147431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438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91" t="3125" r="9432" b="5860"/>
          <a:stretch/>
        </p:blipFill>
        <p:spPr>
          <a:xfrm>
            <a:off x="787954" y="1224035"/>
            <a:ext cx="10700757" cy="542338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3330770" y="1219204"/>
            <a:ext cx="2138695" cy="645904"/>
          </a:xfrm>
          <a:prstGeom prst="wedgeRoundRectCallout">
            <a:avLst>
              <a:gd name="adj1" fmla="val -70988"/>
              <a:gd name="adj2" fmla="val 450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 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3996342" y="1224035"/>
            <a:ext cx="231820" cy="19962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812246" y="2142109"/>
            <a:ext cx="1612284" cy="220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1916117" y="1787953"/>
            <a:ext cx="770672" cy="260380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0961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607" t="9537" r="11744" b="6433"/>
          <a:stretch/>
        </p:blipFill>
        <p:spPr>
          <a:xfrm>
            <a:off x="982139" y="1252277"/>
            <a:ext cx="9977782" cy="548596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775006" y="2012436"/>
            <a:ext cx="4468969" cy="940157"/>
          </a:xfrm>
          <a:prstGeom prst="wedgeRoundRectCallout">
            <a:avLst>
              <a:gd name="adj1" fmla="val -59553"/>
              <a:gd name="adj2" fmla="val -212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15. กดเลือกแถบเมนู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Detail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จะแสดงแถบเมนู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Invoice…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กดแถบเมนู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Invoice…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Search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แล้วเลือก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ที่ต้องจ่ายชำระแล้วกด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หรือดับเบิ้ลคลิก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72680" y="3349818"/>
            <a:ext cx="997774" cy="330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4416480" y="6264888"/>
            <a:ext cx="974558" cy="336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232079" y="2482515"/>
            <a:ext cx="1180921" cy="330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913284" y="1870097"/>
            <a:ext cx="1332484" cy="338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Up Ribbon 10"/>
          <p:cNvSpPr/>
          <p:nvPr/>
        </p:nvSpPr>
        <p:spPr>
          <a:xfrm>
            <a:off x="5344145" y="209765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4272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24" t="393" r="9439" b="25352"/>
          <a:stretch/>
        </p:blipFill>
        <p:spPr>
          <a:xfrm>
            <a:off x="1094874" y="1436645"/>
            <a:ext cx="10013393" cy="46633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17105" y="3134013"/>
            <a:ext cx="2562896" cy="1378038"/>
          </a:xfrm>
          <a:prstGeom prst="wedgeRoundRectCallout">
            <a:avLst>
              <a:gd name="adj1" fmla="val 51580"/>
              <a:gd name="adj2" fmla="val -587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ที่ต้องการจ่ายชำระครบแล้ว 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Save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หลังจากนั้นเลือกแถบเมนู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99137" y="1953275"/>
            <a:ext cx="577515" cy="282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8087895" y="2785711"/>
            <a:ext cx="1275347" cy="2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94084" y="757971"/>
            <a:ext cx="300790" cy="312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6777389" y="253920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8352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018" t="19664" r="32222" b="28517"/>
          <a:stretch/>
        </p:blipFill>
        <p:spPr>
          <a:xfrm>
            <a:off x="897467" y="1373630"/>
            <a:ext cx="10097633" cy="512030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075007" y="2478586"/>
            <a:ext cx="2369712" cy="924730"/>
          </a:xfrm>
          <a:prstGeom prst="wedgeRoundRectCallout">
            <a:avLst>
              <a:gd name="adj1" fmla="val -60994"/>
              <a:gd name="adj2" fmla="val 180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Preview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จะได้เอกสารออกมา</a:t>
            </a:r>
          </a:p>
        </p:txBody>
      </p:sp>
      <p:sp>
        <p:nvSpPr>
          <p:cNvPr id="8" name="Up Ribbon 7"/>
          <p:cNvSpPr/>
          <p:nvPr/>
        </p:nvSpPr>
        <p:spPr>
          <a:xfrm>
            <a:off x="4801284" y="274851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2724" y="2404960"/>
            <a:ext cx="1522843" cy="42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64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31" t="23180" r="23710" b="22034"/>
          <a:stretch/>
        </p:blipFill>
        <p:spPr>
          <a:xfrm>
            <a:off x="1684867" y="1224673"/>
            <a:ext cx="8882129" cy="53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578" y="1320504"/>
            <a:ext cx="6257206" cy="5808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FF0000"/>
                </a:solidFill>
              </a:rPr>
              <a:t>กรณีใบสำคัญจ่ายมีการภาษีหัก ณ. ที่จ่าย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87" t="307" r="9945" b="39834"/>
          <a:stretch/>
        </p:blipFill>
        <p:spPr>
          <a:xfrm>
            <a:off x="579484" y="1958691"/>
            <a:ext cx="10534920" cy="437881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103564" y="4956400"/>
            <a:ext cx="2047741" cy="933717"/>
          </a:xfrm>
          <a:prstGeom prst="wedgeRoundRectCallout">
            <a:avLst>
              <a:gd name="adj1" fmla="val -44004"/>
              <a:gd name="adj2" fmla="val -5551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ที่ต้องการทำรายการหัก ณ. ที่จ่าย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4181" y="2910626"/>
            <a:ext cx="1670239" cy="518374"/>
          </a:xfrm>
          <a:prstGeom prst="wedgeRoundRectCallout">
            <a:avLst>
              <a:gd name="adj1" fmla="val -65742"/>
              <a:gd name="adj2" fmla="val 211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21. 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133" y="3810000"/>
            <a:ext cx="1219199" cy="83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3352800" y="3530600"/>
            <a:ext cx="626533" cy="445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Up Ribbon 3"/>
          <p:cNvSpPr/>
          <p:nvPr/>
        </p:nvSpPr>
        <p:spPr>
          <a:xfrm>
            <a:off x="1102996" y="4693462"/>
            <a:ext cx="808317" cy="42339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4360334" y="301204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43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85" t="308" r="9747" b="57263"/>
          <a:stretch/>
        </p:blipFill>
        <p:spPr>
          <a:xfrm>
            <a:off x="466823" y="1487560"/>
            <a:ext cx="10810777" cy="3185084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138194" y="1612599"/>
            <a:ext cx="2493350" cy="1004553"/>
          </a:xfrm>
          <a:prstGeom prst="wedgeRoundRectCallout">
            <a:avLst>
              <a:gd name="adj1" fmla="val -65044"/>
              <a:gd name="adj2" fmla="val 437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เลือกคำสั่งเมนู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516" t="47502" r="5886" b="43130"/>
          <a:stretch/>
        </p:blipFill>
        <p:spPr>
          <a:xfrm>
            <a:off x="466823" y="5245401"/>
            <a:ext cx="10810777" cy="91920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059950" y="4341952"/>
            <a:ext cx="2036050" cy="903449"/>
          </a:xfrm>
          <a:prstGeom prst="wedgeRoundRectCallout">
            <a:avLst>
              <a:gd name="adj1" fmla="val -71296"/>
              <a:gd name="adj2" fmla="val 349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กดเลือกประเภท ภงด. 3, ภงด. 53 และประเภทที่ถูกหัก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823" y="3070450"/>
            <a:ext cx="2029440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956984" y="5579981"/>
            <a:ext cx="1361949" cy="44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1956984" y="2529505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Up Ribbon 13"/>
          <p:cNvSpPr/>
          <p:nvPr/>
        </p:nvSpPr>
        <p:spPr>
          <a:xfrm>
            <a:off x="2533608" y="4759009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84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2BA034-0CFB-4B94-9896-835CC1EC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63206"/>
              </p:ext>
            </p:extLst>
          </p:nvPr>
        </p:nvGraphicFramePr>
        <p:xfrm>
          <a:off x="516467" y="1413934"/>
          <a:ext cx="11015133" cy="464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823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7976310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16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APP100 </a:t>
                      </a:r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การชำระหนี้ตามใบแจ้งหนี้-เลือก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 </a:t>
                      </a:r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ที่ถึงกำหนดชำระ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 PAYMENT ENTRY : INVOICE PAYMENT)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9463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สร้าง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New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group/ Group 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สร้าง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Payment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สร้าง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Payment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3712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เอกสารการจ่าย เช่น ใบวางบิล, สำเนาใบกำกับภาษี, (ใบแจ้งหนี้/ แจ้งรับ),  ใบสั่งซื้อ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ที่จะใช้ในการจ่ายชำระผิด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รูปแบบการจ่ายชำระ (เช็ค, เงินโอน)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ระบุวันที่จ่ายเงิน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ระบุจำนวนเงินที่จะจ่าย (การหักภาษี ณ ที่จ่าย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1619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การจัดทำฐานข้อมูล บัญชีธนาคารที่จะใช้ในแต่ละ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ตรวจสอบกับเอกสาร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ตรวจสอบที่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ตรวจสอบกับ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Note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ของเจ้าหน้าที่รับวางบิล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จัดทำมาตรฐานการเลือก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6. จัดทำมาตรฐานการคำนวณยอดเงินที่ต้องจ่าย (ค่าแรง/ค่าบริการ/ค่าเช่า)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01" t="-220" r="10409" b="35262"/>
          <a:stretch/>
        </p:blipFill>
        <p:spPr>
          <a:xfrm>
            <a:off x="715690" y="1299810"/>
            <a:ext cx="10743686" cy="488085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2605" y="4065414"/>
            <a:ext cx="2253119" cy="764000"/>
          </a:xfrm>
          <a:prstGeom prst="wedgeRoundRectCallout">
            <a:avLst>
              <a:gd name="adj1" fmla="val 35119"/>
              <a:gd name="adj2" fmla="val 647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24 .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เลือกแถบบรรทัดให้เป็นสีแถบสี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3385" y="4788673"/>
            <a:ext cx="7397182" cy="546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674575" y="4979752"/>
            <a:ext cx="785087" cy="40319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90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9230" y="1445418"/>
            <a:ext cx="9389369" cy="3990182"/>
            <a:chOff x="238260" y="257968"/>
            <a:chExt cx="9679351" cy="37802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62" t="3301" r="23845" b="45022"/>
            <a:stretch/>
          </p:blipFill>
          <p:spPr>
            <a:xfrm>
              <a:off x="238260" y="257968"/>
              <a:ext cx="9679351" cy="3780294"/>
            </a:xfrm>
            <a:prstGeom prst="rect">
              <a:avLst/>
            </a:prstGeom>
          </p:spPr>
        </p:pic>
        <p:sp>
          <p:nvSpPr>
            <p:cNvPr id="3" name="Rounded Rectangular Callout 2"/>
            <p:cNvSpPr/>
            <p:nvPr/>
          </p:nvSpPr>
          <p:spPr>
            <a:xfrm>
              <a:off x="5900865" y="348135"/>
              <a:ext cx="2709442" cy="1114021"/>
            </a:xfrm>
            <a:prstGeom prst="wedgeRoundRectCallout">
              <a:avLst>
                <a:gd name="adj1" fmla="val -65984"/>
                <a:gd name="adj2" fmla="val 24699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25 .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เลือกแถบเมนู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Thailand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แล้วกดเลือกแถบเมนู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Detail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ระบบจะแสดงชื่อข้อมูลหัก ณ. ที่จ่าย เป็นข้อมูลเดียวกับที่ดึงมาทำจ่าย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576560" y="2716464"/>
            <a:ext cx="1652435" cy="56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5228995" y="2066662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735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293" t="354" r="13896" b="24118"/>
          <a:stretch/>
        </p:blipFill>
        <p:spPr>
          <a:xfrm>
            <a:off x="664143" y="417614"/>
            <a:ext cx="10230400" cy="565572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0834" y="3541691"/>
            <a:ext cx="3193961" cy="1068946"/>
          </a:xfrm>
          <a:prstGeom prst="wedgeRoundRectCallout">
            <a:avLst>
              <a:gd name="adj1" fmla="val 1453"/>
              <a:gd name="adj2" fmla="val -726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26. กรณีออก หัก ณ.. ที่จ่าย ไม่ตรงกับข้อมุลที่ดึงมาทำจ่าย ให้ลบชื่ออก ระบบจะเปิดให้ใส่ข้อมูลใหม่หรือสามารถกดเลือกจากแถบเมนู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Supplier…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หรือพิมพ์ข้อมูลเองได้ 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7650051" y="2730322"/>
            <a:ext cx="2137893" cy="1030309"/>
          </a:xfrm>
          <a:prstGeom prst="wedgeRoundRectCallout">
            <a:avLst>
              <a:gd name="adj1" fmla="val -57003"/>
              <a:gd name="adj2" fmla="val 479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27.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ช่อง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Attribute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ให้เลือกรูปแบบ ภงด. ว่าจะออกเป็น ภงด.3, หรือ ภงด. 53 ฯลฯ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667814" y="0"/>
            <a:ext cx="1129440" cy="611967"/>
          </a:xfrm>
          <a:prstGeom prst="wedgeRoundRectCallout">
            <a:avLst>
              <a:gd name="adj1" fmla="val -64986"/>
              <a:gd name="adj2" fmla="val 248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69790" y="4376659"/>
            <a:ext cx="1724753" cy="467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900089" y="2911642"/>
            <a:ext cx="3296174" cy="2767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30179" y="888015"/>
            <a:ext cx="926432" cy="686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Up Ribbon 2"/>
          <p:cNvSpPr/>
          <p:nvPr/>
        </p:nvSpPr>
        <p:spPr>
          <a:xfrm>
            <a:off x="6801605" y="3760631"/>
            <a:ext cx="848445" cy="334851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27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15" name="Up Ribbon 14"/>
          <p:cNvSpPr/>
          <p:nvPr/>
        </p:nvSpPr>
        <p:spPr>
          <a:xfrm>
            <a:off x="1088985" y="289800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Up Ribbon 15"/>
          <p:cNvSpPr/>
          <p:nvPr/>
        </p:nvSpPr>
        <p:spPr>
          <a:xfrm>
            <a:off x="696322" y="218569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447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187" t="2773" r="12715" b="20643"/>
          <a:stretch/>
        </p:blipFill>
        <p:spPr>
          <a:xfrm>
            <a:off x="862253" y="1301596"/>
            <a:ext cx="10161431" cy="5141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4748542" y="1471170"/>
            <a:ext cx="1796191" cy="759855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29. 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        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1134" y="1311715"/>
            <a:ext cx="516467" cy="352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3749475" y="176864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DC2E27-1383-4A82-8BE2-7A2B2CB139FD}"/>
              </a:ext>
            </a:extLst>
          </p:cNvPr>
          <p:cNvSpPr/>
          <p:nvPr/>
        </p:nvSpPr>
        <p:spPr>
          <a:xfrm>
            <a:off x="1871134" y="2161444"/>
            <a:ext cx="1878341" cy="26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674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84" t="660" r="12650" b="20377"/>
          <a:stretch/>
        </p:blipFill>
        <p:spPr>
          <a:xfrm>
            <a:off x="1024466" y="1227546"/>
            <a:ext cx="9575801" cy="545265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983566" y="2125014"/>
            <a:ext cx="1748309" cy="540913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9358" y="3080084"/>
            <a:ext cx="1407695" cy="757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5905732" y="2273125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2440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8" t="24250" r="28790" b="21306"/>
          <a:stretch/>
        </p:blipFill>
        <p:spPr>
          <a:xfrm>
            <a:off x="2015026" y="1531554"/>
            <a:ext cx="7865573" cy="5133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CEF71-817E-4051-8C8D-74B28E4F5785}"/>
              </a:ext>
            </a:extLst>
          </p:cNvPr>
          <p:cNvSpPr txBox="1"/>
          <p:nvPr/>
        </p:nvSpPr>
        <p:spPr>
          <a:xfrm>
            <a:off x="3462866" y="1100667"/>
            <a:ext cx="5494867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(ผ่านธนาคารไทยพาณิชย์)</a:t>
            </a:r>
          </a:p>
        </p:txBody>
      </p:sp>
    </p:spTree>
    <p:extLst>
      <p:ext uri="{BB962C8B-B14F-4D97-AF65-F5344CB8AC3E}">
        <p14:creationId xmlns:p14="http://schemas.microsoft.com/office/powerpoint/2010/main" val="303856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7390F-53F8-40B2-AC8C-295BDE50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7" y="1919883"/>
            <a:ext cx="7401958" cy="438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8DE84-0882-48A2-8965-A46862896195}"/>
              </a:ext>
            </a:extLst>
          </p:cNvPr>
          <p:cNvSpPr txBox="1"/>
          <p:nvPr/>
        </p:nvSpPr>
        <p:spPr>
          <a:xfrm>
            <a:off x="3657601" y="1219200"/>
            <a:ext cx="5613400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(ผ่านธนาคารกสิกรไทย)</a:t>
            </a:r>
          </a:p>
        </p:txBody>
      </p:sp>
    </p:spTree>
    <p:extLst>
      <p:ext uri="{BB962C8B-B14F-4D97-AF65-F5344CB8AC3E}">
        <p14:creationId xmlns:p14="http://schemas.microsoft.com/office/powerpoint/2010/main" val="43887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18F886-17E3-4731-BEFF-801D9BBB3BCE}"/>
              </a:ext>
            </a:extLst>
          </p:cNvPr>
          <p:cNvSpPr txBox="1"/>
          <p:nvPr/>
        </p:nvSpPr>
        <p:spPr>
          <a:xfrm>
            <a:off x="4004734" y="1159932"/>
            <a:ext cx="3166534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       ตัวอย่างเอกสารจ่ายชำระด้วยเช็ค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A4C26-06D1-4C1F-A926-BA90D0D7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5" y="1753352"/>
            <a:ext cx="748769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2771" y="1257070"/>
            <a:ext cx="10721028" cy="5377251"/>
            <a:chOff x="336570" y="1411292"/>
            <a:chExt cx="10721028" cy="56574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9483" t="-237" r="12297" b="22426"/>
            <a:stretch/>
          </p:blipFill>
          <p:spPr>
            <a:xfrm>
              <a:off x="336570" y="1487071"/>
              <a:ext cx="10721028" cy="5581706"/>
            </a:xfrm>
            <a:prstGeom prst="rect">
              <a:avLst/>
            </a:prstGeom>
          </p:spPr>
        </p:pic>
        <p:sp>
          <p:nvSpPr>
            <p:cNvPr id="7" name="Rounded Rectangular Callout 6"/>
            <p:cNvSpPr/>
            <p:nvPr/>
          </p:nvSpPr>
          <p:spPr>
            <a:xfrm>
              <a:off x="3331362" y="1411292"/>
              <a:ext cx="2543577" cy="759854"/>
            </a:xfrm>
            <a:prstGeom prst="wedgeRoundRectCallout">
              <a:avLst>
                <a:gd name="adj1" fmla="val -62710"/>
                <a:gd name="adj2" fmla="val -476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31. 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Actions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</a:t>
              </a:r>
              <a:endPara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WHT Certificate TH       Print Certificate</a:t>
              </a:r>
              <a:endPara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2741" t="23547" r="17368" b="17121"/>
            <a:stretch/>
          </p:blipFill>
          <p:spPr>
            <a:xfrm>
              <a:off x="5409127" y="1828800"/>
              <a:ext cx="5190186" cy="4340182"/>
            </a:xfrm>
            <a:prstGeom prst="rect">
              <a:avLst/>
            </a:prstGeom>
          </p:spPr>
        </p:pic>
        <p:sp>
          <p:nvSpPr>
            <p:cNvPr id="12" name="Rounded Rectangular Callout 11"/>
            <p:cNvSpPr/>
            <p:nvPr/>
          </p:nvSpPr>
          <p:spPr>
            <a:xfrm>
              <a:off x="8936923" y="2499269"/>
              <a:ext cx="1718253" cy="540913"/>
            </a:xfrm>
            <a:prstGeom prst="wedgeRoundRectCallout">
              <a:avLst>
                <a:gd name="adj1" fmla="val -59311"/>
                <a:gd name="adj2" fmla="val 2547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32. เลือก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Print Preview</a:t>
              </a:r>
              <a:endPara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858000" y="2250415"/>
            <a:ext cx="1134533" cy="355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585294" y="3871590"/>
            <a:ext cx="3800623" cy="32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585294" y="1470157"/>
            <a:ext cx="645444" cy="32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2693444" y="147650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31</a:t>
            </a:r>
          </a:p>
        </p:txBody>
      </p:sp>
      <p:sp>
        <p:nvSpPr>
          <p:cNvPr id="19" name="Up Ribbon 18"/>
          <p:cNvSpPr/>
          <p:nvPr/>
        </p:nvSpPr>
        <p:spPr>
          <a:xfrm>
            <a:off x="8104259" y="2412474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32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54A9D99-CB8E-4FC0-8AFF-CD8204694D38}"/>
              </a:ext>
            </a:extLst>
          </p:cNvPr>
          <p:cNvSpPr/>
          <p:nvPr/>
        </p:nvSpPr>
        <p:spPr>
          <a:xfrm>
            <a:off x="5063067" y="1470157"/>
            <a:ext cx="167043" cy="18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4942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011" t="23372" r="34295" b="9727"/>
          <a:stretch/>
        </p:blipFill>
        <p:spPr>
          <a:xfrm>
            <a:off x="3807673" y="1119558"/>
            <a:ext cx="4362659" cy="55260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04071" y="2982294"/>
            <a:ext cx="2575775" cy="10174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เอกสารที่ได้จากระบบจะเป็นรูปแบบภาษาอังกฤษ</a:t>
            </a:r>
          </a:p>
        </p:txBody>
      </p:sp>
    </p:spTree>
    <p:extLst>
      <p:ext uri="{BB962C8B-B14F-4D97-AF65-F5344CB8AC3E}">
        <p14:creationId xmlns:p14="http://schemas.microsoft.com/office/powerpoint/2010/main" val="384127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F5F38A-BAA4-4FB9-9E93-5C797FAB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492247"/>
            <a:ext cx="3882993" cy="4707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BE0F7-12CB-4CA1-86A7-EB4D4760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49" y="1492247"/>
            <a:ext cx="4079242" cy="47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9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45" t="23547" r="2596" b="62344"/>
          <a:stretch/>
        </p:blipFill>
        <p:spPr>
          <a:xfrm>
            <a:off x="476280" y="1188651"/>
            <a:ext cx="11402453" cy="921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087" t="5871" r="6877" b="5677"/>
          <a:stretch/>
        </p:blipFill>
        <p:spPr>
          <a:xfrm>
            <a:off x="476280" y="2152262"/>
            <a:ext cx="11139987" cy="44432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6323526" y="1890025"/>
            <a:ext cx="2060620" cy="1085046"/>
          </a:xfrm>
          <a:prstGeom prst="wedgeRoundRectCallout">
            <a:avLst>
              <a:gd name="adj1" fmla="val 36760"/>
              <a:gd name="adj2" fmla="val -632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33.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Copy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เลขที่เอกสารหัก ณ. ที่จ่าย เพื่อไปพิมพ์เป็นรูปแบบภาษาไทย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466526" y="4373898"/>
            <a:ext cx="2060620" cy="108504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34. ไปที่แถบเมนู 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Certificate AP Payment TH-CP 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05879" y="1641099"/>
            <a:ext cx="2293090" cy="469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862137" y="5386581"/>
            <a:ext cx="2613789" cy="29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7826115" y="1307011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</a:t>
            </a:r>
          </a:p>
        </p:txBody>
      </p:sp>
      <p:sp>
        <p:nvSpPr>
          <p:cNvPr id="11" name="Up Ribbon 10"/>
          <p:cNvSpPr/>
          <p:nvPr/>
        </p:nvSpPr>
        <p:spPr>
          <a:xfrm>
            <a:off x="6294965" y="4916421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832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824" t="22139" r="10708" b="11964"/>
          <a:stretch/>
        </p:blipFill>
        <p:spPr>
          <a:xfrm>
            <a:off x="872229" y="1277601"/>
            <a:ext cx="9995685" cy="526445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911615" y="1924665"/>
            <a:ext cx="2896675" cy="1135356"/>
          </a:xfrm>
          <a:prstGeom prst="wedgeRoundRectCallout">
            <a:avLst>
              <a:gd name="adj1" fmla="val -36634"/>
              <a:gd name="adj2" fmla="val 606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35. ใส่เลขเอกสารหัก ณ. ที่จ่าย ที่ช่อง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 Certificate No. From 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91524" y="3060021"/>
            <a:ext cx="4162927" cy="35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281861" y="1622921"/>
            <a:ext cx="1299411" cy="604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8628349" y="3248739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4367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683" t="25132" r="35581" b="11312"/>
          <a:stretch/>
        </p:blipFill>
        <p:spPr>
          <a:xfrm>
            <a:off x="3767666" y="1182510"/>
            <a:ext cx="4014439" cy="5573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30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57CC2-6B3D-4A77-9347-7B369B8D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593" y="1211058"/>
            <a:ext cx="4352140" cy="4993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81C74-3394-4D32-9D7A-9F9EE9F8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59" y="1208486"/>
            <a:ext cx="4291177" cy="49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4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86772" y="1320066"/>
            <a:ext cx="10578050" cy="5159856"/>
            <a:chOff x="-2403611" y="1512907"/>
            <a:chExt cx="10578050" cy="487005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/>
            <a:srcRect l="-358" t="11883"/>
            <a:stretch/>
          </p:blipFill>
          <p:spPr>
            <a:xfrm>
              <a:off x="-2403611" y="1996167"/>
              <a:ext cx="9197361" cy="4386794"/>
            </a:xfrm>
            <a:prstGeom prst="rect">
              <a:avLst/>
            </a:prstGeom>
          </p:spPr>
        </p:pic>
        <p:sp>
          <p:nvSpPr>
            <p:cNvPr id="43" name="Rounded Rectangular Callout 42"/>
            <p:cNvSpPr/>
            <p:nvPr/>
          </p:nvSpPr>
          <p:spPr>
            <a:xfrm>
              <a:off x="-170108" y="1512907"/>
              <a:ext cx="1117599" cy="349877"/>
            </a:xfrm>
            <a:prstGeom prst="wedgeRoundRectCallout">
              <a:avLst>
                <a:gd name="adj1" fmla="val -110206"/>
                <a:gd name="adj2" fmla="val -2955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1. เข้า</a:t>
              </a:r>
              <a:r>
                <a:rPr lang="en-US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 Menu</a:t>
              </a:r>
              <a:endParaRPr lang="th-TH" sz="20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46" name="Rounded Rectangular Callout 45"/>
            <p:cNvSpPr/>
            <p:nvPr/>
          </p:nvSpPr>
          <p:spPr>
            <a:xfrm>
              <a:off x="-666943" y="3281545"/>
              <a:ext cx="1822396" cy="878153"/>
            </a:xfrm>
            <a:prstGeom prst="wedgeRoundRectCallout">
              <a:avLst>
                <a:gd name="adj1" fmla="val -55272"/>
                <a:gd name="adj2" fmla="val 95107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Financial Manag</a:t>
              </a:r>
              <a:r>
                <a:rPr lang="en-US" sz="2000" u="sng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e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ment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ounded Rectangular Callout 47"/>
            <p:cNvSpPr/>
            <p:nvPr/>
          </p:nvSpPr>
          <p:spPr>
            <a:xfrm>
              <a:off x="5545107" y="3545827"/>
              <a:ext cx="2629332" cy="603381"/>
            </a:xfrm>
            <a:prstGeom prst="wedgeRoundRectCallout">
              <a:avLst>
                <a:gd name="adj1" fmla="val -50033"/>
                <a:gd name="adj2" fmla="val 93597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4.  </a:t>
              </a:r>
              <a:r>
                <a:rPr lang="th-TH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เลือกคำสั่ง </a:t>
              </a:r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New payment entry</a:t>
              </a:r>
              <a:endPara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4058390" y="5557196"/>
            <a:ext cx="1917407" cy="849858"/>
          </a:xfrm>
          <a:prstGeom prst="wedgeRoundRectCallout">
            <a:avLst>
              <a:gd name="adj1" fmla="val -57502"/>
              <a:gd name="adj2" fmla="val -33085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Accounts Payable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General Operations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92462" y="4822293"/>
            <a:ext cx="2227021" cy="363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789539" y="4802701"/>
            <a:ext cx="2041380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017010" y="5887844"/>
            <a:ext cx="1876010" cy="360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71065" y="1801305"/>
            <a:ext cx="553791" cy="385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1122469" y="132174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1248186" y="4326007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</a:p>
        </p:txBody>
      </p:sp>
      <p:sp>
        <p:nvSpPr>
          <p:cNvPr id="21" name="Up Ribbon 20"/>
          <p:cNvSpPr/>
          <p:nvPr/>
        </p:nvSpPr>
        <p:spPr>
          <a:xfrm>
            <a:off x="1046416" y="5584714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</a:p>
        </p:txBody>
      </p:sp>
      <p:sp>
        <p:nvSpPr>
          <p:cNvPr id="22" name="Up Ribbon 21"/>
          <p:cNvSpPr/>
          <p:nvPr/>
        </p:nvSpPr>
        <p:spPr>
          <a:xfrm>
            <a:off x="7817877" y="451096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5473" y="5472074"/>
            <a:ext cx="2041380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386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5" y="1969155"/>
            <a:ext cx="10756565" cy="4029813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1627269" y="1186807"/>
            <a:ext cx="1481071" cy="492265"/>
          </a:xfrm>
          <a:prstGeom prst="wedgeRoundRectCallout">
            <a:avLst>
              <a:gd name="adj1" fmla="val -42428"/>
              <a:gd name="adj2" fmla="val 7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5. New Group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721885" y="1723431"/>
            <a:ext cx="1368634" cy="600408"/>
          </a:xfrm>
          <a:prstGeom prst="wedgeRoundRectCallout">
            <a:avLst>
              <a:gd name="adj1" fmla="val -61065"/>
              <a:gd name="adj2" fmla="val 1147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ID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1579" y="2323839"/>
            <a:ext cx="1840832" cy="39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3118589" y="3252398"/>
            <a:ext cx="2088411" cy="353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716771" y="1591571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</a:p>
        </p:txBody>
      </p:sp>
      <p:sp>
        <p:nvSpPr>
          <p:cNvPr id="11" name="Up Ribbon 10"/>
          <p:cNvSpPr/>
          <p:nvPr/>
        </p:nvSpPr>
        <p:spPr>
          <a:xfrm>
            <a:off x="4645213" y="271969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41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34" t="980" r="16337" b="41366"/>
          <a:stretch/>
        </p:blipFill>
        <p:spPr>
          <a:xfrm>
            <a:off x="355685" y="1502216"/>
            <a:ext cx="11210671" cy="49198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ounded Rectangular Callout 9"/>
          <p:cNvSpPr/>
          <p:nvPr/>
        </p:nvSpPr>
        <p:spPr>
          <a:xfrm>
            <a:off x="7527353" y="2963333"/>
            <a:ext cx="3809514" cy="2106379"/>
          </a:xfrm>
          <a:prstGeom prst="wedgeRoundRectCallout">
            <a:avLst>
              <a:gd name="adj1" fmla="val -59597"/>
              <a:gd name="adj2" fmla="val 321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7. ระบุข้อมูลการทำจ่าย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Bank Account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จ่ายผ่านธนาคาร.........)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Default Currency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สกุลเงินที่จ่าย)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Method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รูปแบบการจ่าย (เช็ค,โอน))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Date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Type : 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เงินบาทเลือก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Selling Rate)</a:t>
            </a:r>
            <a:endParaRPr lang="th-TH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635090" y="2188810"/>
            <a:ext cx="1110804" cy="466982"/>
          </a:xfrm>
          <a:prstGeom prst="wedgeRoundRectCallout">
            <a:avLst>
              <a:gd name="adj1" fmla="val -38343"/>
              <a:gd name="adj2" fmla="val -1531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8. กด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3889" y="1502217"/>
            <a:ext cx="546764" cy="463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3657600" y="2771004"/>
            <a:ext cx="3485835" cy="238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6330800" y="4395726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</a:p>
        </p:txBody>
      </p:sp>
      <p:sp>
        <p:nvSpPr>
          <p:cNvPr id="14" name="Up Ribbon 13"/>
          <p:cNvSpPr/>
          <p:nvPr/>
        </p:nvSpPr>
        <p:spPr>
          <a:xfrm>
            <a:off x="1161190" y="1187384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3423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9" y="1532767"/>
            <a:ext cx="10217782" cy="456020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437658" y="1987098"/>
            <a:ext cx="2839994" cy="544674"/>
          </a:xfrm>
          <a:prstGeom prst="wedgeRoundRectCallout">
            <a:avLst>
              <a:gd name="adj1" fmla="val -64324"/>
              <a:gd name="adj2" fmla="val -198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Payment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374881" y="2031999"/>
            <a:ext cx="114721" cy="157767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0">
                <a:solidFill>
                  <a:srgbClr val="FFFFFF"/>
                </a:solidFill>
              </a:ln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2526" y="2376040"/>
            <a:ext cx="1251285" cy="31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2213811" y="2146907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0643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379830"/>
            <a:ext cx="10608733" cy="503473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35875" y="1522405"/>
            <a:ext cx="2596726" cy="615309"/>
          </a:xfrm>
          <a:prstGeom prst="wedgeRoundRectCallout">
            <a:avLst>
              <a:gd name="adj1" fmla="val -46232"/>
              <a:gd name="adj2" fmla="val 717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กดเแถบเมนู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ที่ต้องการทำจ่าย  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6003" y="2595358"/>
            <a:ext cx="1096845" cy="345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3494386" y="2137714"/>
            <a:ext cx="741488" cy="30724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93453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1902</TotalTime>
  <Words>828</Words>
  <Application>Microsoft Office PowerPoint</Application>
  <PresentationFormat>Widescreen</PresentationFormat>
  <Paragraphs>102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Angsana New</vt:lpstr>
      <vt:lpstr>AngsanaUPC</vt:lpstr>
      <vt:lpstr>Calibri</vt:lpstr>
      <vt:lpstr>Century Gothic</vt:lpstr>
      <vt:lpstr>Wingdings 3</vt:lpstr>
      <vt:lpstr>Slice</vt:lpstr>
      <vt:lpstr>App100 การชำระหนี้ตามใบแจ้งหนี้-เลือก Invoice ที่ถึงกำหนดชำระ (ap payment ENTRY : invoice payment)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กรณีใบสำคัญจ่ายมีการภาษีหัก ณ. ที่จ่าย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App120 การสร้างเอกสารจ่ายชำระ  (ap payment ENTRY)</dc:title>
  <dc:creator>ACC-4</dc:creator>
  <cp:lastModifiedBy>Tanida Chorthongdee</cp:lastModifiedBy>
  <cp:revision>182</cp:revision>
  <cp:lastPrinted>2024-08-03T04:19:52Z</cp:lastPrinted>
  <dcterms:created xsi:type="dcterms:W3CDTF">2024-03-07T06:38:41Z</dcterms:created>
  <dcterms:modified xsi:type="dcterms:W3CDTF">2024-08-10T10:20:05Z</dcterms:modified>
</cp:coreProperties>
</file>